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1" r:id="rId3"/>
    <p:sldId id="308" r:id="rId4"/>
    <p:sldId id="381" r:id="rId5"/>
    <p:sldId id="382" r:id="rId6"/>
    <p:sldId id="383" r:id="rId7"/>
    <p:sldId id="385" r:id="rId8"/>
    <p:sldId id="386" r:id="rId9"/>
    <p:sldId id="387" r:id="rId10"/>
    <p:sldId id="388" r:id="rId11"/>
    <p:sldId id="332" r:id="rId12"/>
    <p:sldId id="333" r:id="rId13"/>
    <p:sldId id="389" r:id="rId14"/>
    <p:sldId id="368" r:id="rId15"/>
    <p:sldId id="341" r:id="rId16"/>
    <p:sldId id="373" r:id="rId17"/>
    <p:sldId id="342" r:id="rId18"/>
    <p:sldId id="391" r:id="rId19"/>
    <p:sldId id="395" r:id="rId20"/>
    <p:sldId id="343" r:id="rId21"/>
    <p:sldId id="411" r:id="rId22"/>
    <p:sldId id="416" r:id="rId23"/>
    <p:sldId id="417" r:id="rId24"/>
    <p:sldId id="418" r:id="rId25"/>
    <p:sldId id="419" r:id="rId26"/>
    <p:sldId id="420" r:id="rId27"/>
  </p:sldIdLst>
  <p:sldSz cx="9144000" cy="5143500" type="screen16x9"/>
  <p:notesSz cx="9926638" cy="6797675"/>
  <p:defaultTextStyle>
    <a:defPPr>
      <a:defRPr lang="it-IT"/>
    </a:defPPr>
    <a:lvl1pPr marL="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2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2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2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3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23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84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71" autoAdjust="0"/>
  </p:normalViewPr>
  <p:slideViewPr>
    <p:cSldViewPr>
      <p:cViewPr varScale="1">
        <p:scale>
          <a:sx n="140" d="100"/>
          <a:sy n="140" d="100"/>
        </p:scale>
        <p:origin x="-80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71544-AE35-4B5F-ADEA-FB93CFFB72E7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914AA-9BA6-4786-98B4-C49BF27FBB6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30125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56C24-78FE-4093-A14C-C75F6B0C76AB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8E49-AD39-48B9-B22B-EF9A5DD2F7F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8597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C9DA1-4B31-4420-923D-E2F17B07C1BD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5392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C9DA1-4B31-4420-923D-E2F17B07C1BD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9027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C9DA1-4B31-4420-923D-E2F17B07C1BD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9350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C9DA1-4B31-4420-923D-E2F17B07C1BD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9350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C9DA1-4B31-4420-923D-E2F17B07C1BD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5239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200"/>
            </a:lvl2pPr>
            <a:lvl3pPr marL="914321" indent="0">
              <a:buNone/>
              <a:defRPr sz="1000"/>
            </a:lvl3pPr>
            <a:lvl4pPr marL="1371482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1" indent="0">
              <a:buNone/>
              <a:defRPr sz="2800"/>
            </a:lvl2pPr>
            <a:lvl3pPr marL="914321" indent="0">
              <a:buNone/>
              <a:defRPr sz="2400"/>
            </a:lvl3pPr>
            <a:lvl4pPr marL="1371482" indent="0">
              <a:buNone/>
              <a:defRPr sz="2000"/>
            </a:lvl4pPr>
            <a:lvl5pPr marL="1828642" indent="0">
              <a:buNone/>
              <a:defRPr sz="2000"/>
            </a:lvl5pPr>
            <a:lvl6pPr marL="2285802" indent="0">
              <a:buNone/>
              <a:defRPr sz="2000"/>
            </a:lvl6pPr>
            <a:lvl7pPr marL="2742963" indent="0">
              <a:buNone/>
              <a:defRPr sz="2000"/>
            </a:lvl7pPr>
            <a:lvl8pPr marL="3200123" indent="0">
              <a:buNone/>
              <a:defRPr sz="2000"/>
            </a:lvl8pPr>
            <a:lvl9pPr marL="3657284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200"/>
            </a:lvl2pPr>
            <a:lvl3pPr marL="914321" indent="0">
              <a:buNone/>
              <a:defRPr sz="1000"/>
            </a:lvl3pPr>
            <a:lvl4pPr marL="1371482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F8C0A-7B29-4733-B8BC-AA0D8E9A75E3}" type="datetimeFigureOut">
              <a:rPr lang="it-IT" smtClean="0"/>
              <a:pPr/>
              <a:t>19/10/2020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9D801-5EAA-4E78-9ED3-70E9D11E58B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6" indent="-285725" algn="l" defTabSz="9143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1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2" indent="-228580" algn="l" defTabSz="9143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2" indent="-228580" algn="l" defTabSz="9143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4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4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1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2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2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2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3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3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4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ati\bandoperiferie\Condivisa\BANDO_PERIFERIE\MASCHERINA\MASCHERINA\masterplan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145" y="1"/>
            <a:ext cx="5422855" cy="51435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0" y="1707654"/>
            <a:ext cx="3851919" cy="147731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it-IT" dirty="0" smtClean="0"/>
              <a:t>BANDO PER LA RIQUALIFICAZIONE</a:t>
            </a:r>
          </a:p>
          <a:p>
            <a:pPr algn="ctr"/>
            <a:r>
              <a:rPr lang="it-IT" dirty="0" smtClean="0"/>
              <a:t>URBANA E LA SICUREZZA DELLE PERIFERIE </a:t>
            </a:r>
          </a:p>
          <a:p>
            <a:pPr algn="ctr"/>
            <a:r>
              <a:rPr lang="it-IT" dirty="0" smtClean="0"/>
              <a:t>DELLE CITTA’ METROPOLITANE</a:t>
            </a:r>
          </a:p>
          <a:p>
            <a:endParaRPr lang="it-IT" dirty="0"/>
          </a:p>
        </p:txBody>
      </p:sp>
      <p:pic>
        <p:nvPicPr>
          <p:cNvPr id="1029" name="Picture 5" descr="\\dati\bandoperiferie\Condivisa\BANDO_PERIFERIE\MASCHERINA\MASCHERINA\Logo regione umb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95486"/>
            <a:ext cx="336922" cy="504056"/>
          </a:xfrm>
          <a:prstGeom prst="rect">
            <a:avLst/>
          </a:prstGeom>
          <a:noFill/>
        </p:spPr>
      </p:pic>
      <p:pic>
        <p:nvPicPr>
          <p:cNvPr id="1032" name="Picture 8" descr="C:\Users\f.cappelletti\Desktop\getta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843558"/>
            <a:ext cx="623462" cy="648072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611561" y="267494"/>
            <a:ext cx="1726931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it-IT" sz="1600" b="1" dirty="0" smtClean="0"/>
              <a:t>REGIONE UMBRIA</a:t>
            </a:r>
            <a:endParaRPr lang="it-IT" sz="1600" b="1" dirty="0"/>
          </a:p>
        </p:txBody>
      </p:sp>
      <p:sp>
        <p:nvSpPr>
          <p:cNvPr id="11" name="Rettangolo 10"/>
          <p:cNvSpPr/>
          <p:nvPr/>
        </p:nvSpPr>
        <p:spPr>
          <a:xfrm>
            <a:off x="611561" y="987575"/>
            <a:ext cx="2026629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it-IT" sz="1600" b="1" dirty="0" smtClean="0"/>
              <a:t>COMUNE </a:t>
            </a:r>
            <a:r>
              <a:rPr lang="it-IT" sz="1600" b="1" dirty="0" err="1" smtClean="0"/>
              <a:t>DI</a:t>
            </a:r>
            <a:r>
              <a:rPr lang="it-IT" sz="1600" b="1" dirty="0" smtClean="0"/>
              <a:t> PERUGIA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3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38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bando_per_pres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9542"/>
            <a:ext cx="6840760" cy="4085355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763688" y="19548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Fontivegge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rgbClr val="0070C0"/>
                </a:solidFill>
              </a:rPr>
              <a:t>(</a:t>
            </a:r>
            <a:r>
              <a:rPr lang="it-IT" sz="1600" dirty="0" err="1">
                <a:solidFill>
                  <a:srgbClr val="0070C0"/>
                </a:solidFill>
              </a:rPr>
              <a:t>frontestazione</a:t>
            </a:r>
            <a:r>
              <a:rPr lang="it-IT" sz="1600" dirty="0">
                <a:solidFill>
                  <a:srgbClr val="0070C0"/>
                </a:solidFill>
              </a:rPr>
              <a:t>) </a:t>
            </a:r>
            <a:r>
              <a:rPr lang="it-IT" b="1" dirty="0">
                <a:solidFill>
                  <a:srgbClr val="0070C0"/>
                </a:solidFill>
              </a:rPr>
              <a:t>– Centro arti grafiche e Biblioteca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4174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bando_per_pres\RE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36756"/>
            <a:ext cx="7374418" cy="396218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547664" y="12521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Fontivegge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rgbClr val="0070C0"/>
                </a:solidFill>
              </a:rPr>
              <a:t>(</a:t>
            </a:r>
            <a:r>
              <a:rPr lang="it-IT" sz="1600" dirty="0" err="1">
                <a:solidFill>
                  <a:srgbClr val="0070C0"/>
                </a:solidFill>
              </a:rPr>
              <a:t>frontestazione</a:t>
            </a:r>
            <a:r>
              <a:rPr lang="it-IT" sz="1600" dirty="0">
                <a:solidFill>
                  <a:srgbClr val="0070C0"/>
                </a:solidFill>
              </a:rPr>
              <a:t>) </a:t>
            </a:r>
            <a:r>
              <a:rPr lang="it-IT" b="1" dirty="0">
                <a:solidFill>
                  <a:srgbClr val="0070C0"/>
                </a:solidFill>
              </a:rPr>
              <a:t>– Centro arti grafiche e </a:t>
            </a:r>
            <a:r>
              <a:rPr lang="it-IT" b="1" dirty="0" smtClean="0">
                <a:solidFill>
                  <a:srgbClr val="0070C0"/>
                </a:solidFill>
              </a:rPr>
              <a:t>Biblioteca </a:t>
            </a:r>
            <a:r>
              <a:rPr lang="it-IT" dirty="0" smtClean="0">
                <a:solidFill>
                  <a:srgbClr val="0070C0"/>
                </a:solidFill>
              </a:rPr>
              <a:t>(interno)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551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67544" y="181403"/>
            <a:ext cx="8208912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b">
            <a:spAutoFit/>
          </a:bodyPr>
          <a:lstStyle/>
          <a:p>
            <a:r>
              <a:rPr lang="it-IT" b="1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Riqualificazione palazzina ex </a:t>
            </a:r>
            <a:r>
              <a:rPr lang="it-IT" b="1" dirty="0" err="1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upim</a:t>
            </a:r>
            <a:r>
              <a:rPr lang="it-IT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. Il </a:t>
            </a:r>
            <a:r>
              <a:rPr lang="it-IT" dirty="0" err="1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Coworking</a:t>
            </a:r>
            <a:r>
              <a:rPr lang="it-IT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 e palestra</a:t>
            </a:r>
            <a:endParaRPr lang="it-IT" dirty="0">
              <a:solidFill>
                <a:srgbClr val="304659"/>
              </a:solidFill>
              <a:highlight>
                <a:srgbClr val="FFFF00"/>
              </a:highlight>
              <a:latin typeface="DIN Alternate" panose="020B0500000000000000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="" xmlns:a16="http://schemas.microsoft.com/office/drawing/2014/main" id="{26BFF502-4D88-458A-90BB-64AEE364FDF2}"/>
              </a:ext>
            </a:extLst>
          </p:cNvPr>
          <p:cNvCxnSpPr>
            <a:cxnSpLocks/>
          </p:cNvCxnSpPr>
          <p:nvPr/>
        </p:nvCxnSpPr>
        <p:spPr>
          <a:xfrm>
            <a:off x="467544" y="4623978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="" xmlns:a16="http://schemas.microsoft.com/office/drawing/2014/main" id="{DE5B4CC1-E470-4FB8-8A76-AE7AAC6000FF}"/>
              </a:ext>
            </a:extLst>
          </p:cNvPr>
          <p:cNvCxnSpPr>
            <a:cxnSpLocks/>
          </p:cNvCxnSpPr>
          <p:nvPr/>
        </p:nvCxnSpPr>
        <p:spPr>
          <a:xfrm>
            <a:off x="466322" y="541529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20171114_1001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" y="702271"/>
            <a:ext cx="3035488" cy="1707461"/>
          </a:xfrm>
          <a:prstGeom prst="rect">
            <a:avLst/>
          </a:prstGeom>
        </p:spPr>
      </p:pic>
      <p:pic>
        <p:nvPicPr>
          <p:cNvPr id="1026" name="Picture 2" descr="\\dati\bandoperiferie\Condivisa\BANDO_PERIFERIE\BANDO PERIFERIE 2018\8-RENDERING ESECUTIVI\2 - REALIZZAZIONE SPAZIO COWORKING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49" y="2436623"/>
            <a:ext cx="2988902" cy="1994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ati\bandoperiferie\Condivisa\BANDO_PERIFERIE\BANDO PERIFERIE 2018\8-RENDERING ESECUTIVI\2 - REALIZZAZIONE SPAZIO COWORKING\FOTOSIMULAZIONE_COWORK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418826"/>
            <a:ext cx="3023748" cy="201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.marini\AppData\Local\Microsoft\Windows\Temporary Internet Files\Content.Outlook\C7EE2SQG\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96" y="702270"/>
            <a:ext cx="2968655" cy="1707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515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05978"/>
            <a:ext cx="8075240" cy="421556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Bellocchio Madonna alta - I progetti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672947"/>
            <a:ext cx="5741035" cy="4211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5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bando_per_pres\7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2710"/>
            <a:ext cx="7219348" cy="51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178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b="1" dirty="0" smtClean="0">
                <a:solidFill>
                  <a:srgbClr val="0070C0"/>
                </a:solidFill>
              </a:rPr>
              <a:t>Palazzina RFI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2000" dirty="0"/>
              <a:t>R</a:t>
            </a:r>
            <a:r>
              <a:rPr lang="it-IT" sz="2000" dirty="0" smtClean="0"/>
              <a:t>ecupero per servizi pubblici. Ipotesi “Casa degli artisti”</a:t>
            </a:r>
            <a:endParaRPr lang="it-IT" sz="2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Stato di fatto</a:t>
            </a:r>
            <a:endParaRPr lang="it-IT" sz="20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Ipotesi di trasformazione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4665" r="4665"/>
          <a:stretch>
            <a:fillRect/>
          </a:stretch>
        </p:blipFill>
        <p:spPr/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4683" r="468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4729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43608" y="51470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70C0"/>
                </a:solidFill>
              </a:rPr>
              <a:t>SOTTOPASSO VISTE </a:t>
            </a:r>
            <a:r>
              <a:rPr lang="it-IT" sz="1400" b="1" dirty="0">
                <a:solidFill>
                  <a:srgbClr val="0070C0"/>
                </a:solidFill>
              </a:rPr>
              <a:t>STATO ATTUALE E DI PROGETTO</a:t>
            </a:r>
          </a:p>
        </p:txBody>
      </p:sp>
      <p:pic>
        <p:nvPicPr>
          <p:cNvPr id="7171" name="Picture 3" descr="C:\bando_per_pres\7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298" y="195486"/>
            <a:ext cx="3267702" cy="4803998"/>
          </a:xfrm>
          <a:prstGeom prst="rect">
            <a:avLst/>
          </a:prstGeom>
          <a:noFill/>
        </p:spPr>
      </p:pic>
      <p:pic>
        <p:nvPicPr>
          <p:cNvPr id="7172" name="Picture 4" descr="C:\bando_per_pres\AA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83518"/>
            <a:ext cx="3717131" cy="4443958"/>
          </a:xfrm>
          <a:prstGeom prst="rect">
            <a:avLst/>
          </a:prstGeom>
          <a:noFill/>
        </p:spPr>
      </p:pic>
      <p:pic>
        <p:nvPicPr>
          <p:cNvPr id="7173" name="Picture 5" descr="C:\bando_per_pres\AA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3518"/>
            <a:ext cx="2178661" cy="2363741"/>
          </a:xfrm>
          <a:prstGeom prst="rect">
            <a:avLst/>
          </a:prstGeom>
          <a:noFill/>
        </p:spPr>
      </p:pic>
      <p:pic>
        <p:nvPicPr>
          <p:cNvPr id="7175" name="Picture 7" descr="C:\bando_per_pres\AA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051883"/>
            <a:ext cx="2783727" cy="2091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91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46" y="-54006"/>
            <a:ext cx="9836568" cy="521804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181403"/>
            <a:ext cx="5544616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b">
            <a:spAutoFit/>
          </a:bodyPr>
          <a:lstStyle/>
          <a:p>
            <a:r>
              <a:rPr lang="it-IT" b="1" dirty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Nuovo ingresso alla stazione  dal Bellocchio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26BFF502-4D88-458A-90BB-64AEE364FDF2}"/>
              </a:ext>
            </a:extLst>
          </p:cNvPr>
          <p:cNvCxnSpPr>
            <a:cxnSpLocks/>
          </p:cNvCxnSpPr>
          <p:nvPr/>
        </p:nvCxnSpPr>
        <p:spPr>
          <a:xfrm>
            <a:off x="467544" y="4623978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E5B4CC1-E470-4FB8-8A76-AE7AAC6000FF}"/>
              </a:ext>
            </a:extLst>
          </p:cNvPr>
          <p:cNvCxnSpPr>
            <a:cxnSpLocks/>
          </p:cNvCxnSpPr>
          <p:nvPr/>
        </p:nvCxnSpPr>
        <p:spPr>
          <a:xfrm>
            <a:off x="466322" y="541529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2302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4276"/>
            <a:ext cx="5583431" cy="30248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181403"/>
            <a:ext cx="7416824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b">
            <a:spAutoFit/>
          </a:bodyPr>
          <a:lstStyle/>
          <a:p>
            <a:r>
              <a:rPr lang="it-IT" b="1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Riqualificazione del sottopasso</a:t>
            </a:r>
            <a:r>
              <a:rPr lang="it-IT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. Il nuovo ingresso </a:t>
            </a:r>
            <a:endParaRPr lang="it-IT" dirty="0">
              <a:solidFill>
                <a:srgbClr val="304659"/>
              </a:solidFill>
              <a:highlight>
                <a:srgbClr val="FFFF00"/>
              </a:highlight>
              <a:latin typeface="DIN Alternate" panose="020B0500000000000000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26BFF502-4D88-458A-90BB-64AEE364FDF2}"/>
              </a:ext>
            </a:extLst>
          </p:cNvPr>
          <p:cNvCxnSpPr>
            <a:cxnSpLocks/>
          </p:cNvCxnSpPr>
          <p:nvPr/>
        </p:nvCxnSpPr>
        <p:spPr>
          <a:xfrm>
            <a:off x="467544" y="4623978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96095"/>
            <a:ext cx="3021101" cy="1619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E5B4CC1-E470-4FB8-8A76-AE7AAC6000FF}"/>
              </a:ext>
            </a:extLst>
          </p:cNvPr>
          <p:cNvCxnSpPr>
            <a:cxnSpLocks/>
          </p:cNvCxnSpPr>
          <p:nvPr/>
        </p:nvCxnSpPr>
        <p:spPr>
          <a:xfrm>
            <a:off x="466322" y="541529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1" y="2625756"/>
            <a:ext cx="3068276" cy="1610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226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bando_per_pres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10566"/>
            <a:ext cx="7386614" cy="5154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79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bando_per_pres\777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71550"/>
            <a:ext cx="6840760" cy="4062775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339752" y="195486"/>
            <a:ext cx="472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Il sottopasso con il nuovo ingresso da Via </a:t>
            </a:r>
            <a:r>
              <a:rPr lang="it-IT" b="1" dirty="0" err="1" smtClean="0">
                <a:solidFill>
                  <a:srgbClr val="0070C0"/>
                </a:solidFill>
              </a:rPr>
              <a:t>sicilia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endParaRPr lang="it-IT" dirty="0"/>
          </a:p>
        </p:txBody>
      </p:sp>
      <p:pic>
        <p:nvPicPr>
          <p:cNvPr id="4" name="Picture 2" descr="C:\bando_per_pres\8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-1"/>
            <a:ext cx="7197101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20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b="1" dirty="0">
                <a:solidFill>
                  <a:srgbClr val="0070C0"/>
                </a:solidFill>
              </a:rPr>
              <a:t>Centro di Quartiere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2000" dirty="0" smtClean="0"/>
              <a:t>per associazionismo familiare e sportivo – </a:t>
            </a:r>
            <a:br>
              <a:rPr lang="it-IT" sz="2000" dirty="0" smtClean="0"/>
            </a:br>
            <a:r>
              <a:rPr lang="it-IT" sz="2000" dirty="0" smtClean="0"/>
              <a:t>circa 500 mq (centro anziani, croce rossa, servizi per famiglie ..) </a:t>
            </a:r>
            <a:endParaRPr lang="it-IT" sz="2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Fronte. Stato di fatto</a:t>
            </a:r>
            <a:endParaRPr lang="it-IT" sz="20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Fronte. Progetto con ampliamento</a:t>
            </a:r>
            <a:endParaRPr lang="it-IT" sz="2000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9146"/>
            <a:ext cx="4040188" cy="2686295"/>
          </a:xfrm>
        </p:spPr>
      </p:pic>
      <p:pic>
        <p:nvPicPr>
          <p:cNvPr id="12" name="Segnaposto contenuto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768619"/>
            <a:ext cx="4041775" cy="2687350"/>
          </a:xfrm>
        </p:spPr>
      </p:pic>
    </p:spTree>
    <p:extLst>
      <p:ext uri="{BB962C8B-B14F-4D97-AF65-F5344CB8AC3E}">
        <p14:creationId xmlns="" xmlns:p14="http://schemas.microsoft.com/office/powerpoint/2010/main" val="19681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0" y="-20538"/>
            <a:ext cx="9177539" cy="516403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181403"/>
            <a:ext cx="4464496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b">
            <a:spAutoFit/>
          </a:bodyPr>
          <a:lstStyle/>
          <a:p>
            <a:r>
              <a:rPr lang="it-IT" b="1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Parco della Pescaia</a:t>
            </a:r>
            <a:r>
              <a:rPr lang="it-IT" dirty="0" smtClean="0">
                <a:solidFill>
                  <a:srgbClr val="304659"/>
                </a:solidFill>
                <a:highlight>
                  <a:srgbClr val="FFFF00"/>
                </a:highlight>
                <a:latin typeface="DIN Alternate" panose="020B0500000000000000" pitchFamily="34" charset="0"/>
              </a:rPr>
              <a:t>. Planimetria progetto</a:t>
            </a:r>
            <a:endParaRPr lang="it-IT" dirty="0">
              <a:solidFill>
                <a:srgbClr val="304659"/>
              </a:solidFill>
              <a:highlight>
                <a:srgbClr val="FFFF00"/>
              </a:highlight>
              <a:latin typeface="DIN Alternate" panose="020B0500000000000000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="" xmlns:a16="http://schemas.microsoft.com/office/drawing/2014/main" id="{26BFF502-4D88-458A-90BB-64AEE364FDF2}"/>
              </a:ext>
            </a:extLst>
          </p:cNvPr>
          <p:cNvCxnSpPr>
            <a:cxnSpLocks/>
          </p:cNvCxnSpPr>
          <p:nvPr/>
        </p:nvCxnSpPr>
        <p:spPr>
          <a:xfrm>
            <a:off x="467544" y="4623978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="" xmlns:a16="http://schemas.microsoft.com/office/drawing/2014/main" id="{DE5B4CC1-E470-4FB8-8A76-AE7AAC6000FF}"/>
              </a:ext>
            </a:extLst>
          </p:cNvPr>
          <p:cNvCxnSpPr>
            <a:cxnSpLocks/>
          </p:cNvCxnSpPr>
          <p:nvPr/>
        </p:nvCxnSpPr>
        <p:spPr>
          <a:xfrm>
            <a:off x="466322" y="541529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174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9" y="573528"/>
            <a:ext cx="5014221" cy="402492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181403"/>
            <a:ext cx="5328592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b">
            <a:spAutoFit/>
          </a:bodyPr>
          <a:lstStyle/>
          <a:p>
            <a:r>
              <a:rPr lang="it-IT" b="1" dirty="0" smtClean="0">
                <a:latin typeface="DIN Alternate" panose="020B0500000000000000" pitchFamily="34" charset="0"/>
              </a:rPr>
              <a:t>Pista skate. Piazza del bacio</a:t>
            </a:r>
            <a:r>
              <a:rPr lang="it-IT" dirty="0" smtClean="0">
                <a:latin typeface="DIN Alternate" panose="020B0500000000000000" pitchFamily="34" charset="0"/>
              </a:rPr>
              <a:t>. Planimetria e viste</a:t>
            </a:r>
            <a:endParaRPr lang="it-IT" dirty="0">
              <a:latin typeface="DIN Alternate" panose="020B0500000000000000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="" xmlns:a16="http://schemas.microsoft.com/office/drawing/2014/main" id="{26BFF502-4D88-458A-90BB-64AEE364FDF2}"/>
              </a:ext>
            </a:extLst>
          </p:cNvPr>
          <p:cNvCxnSpPr>
            <a:cxnSpLocks/>
          </p:cNvCxnSpPr>
          <p:nvPr/>
        </p:nvCxnSpPr>
        <p:spPr>
          <a:xfrm>
            <a:off x="467544" y="4623978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="" xmlns:a16="http://schemas.microsoft.com/office/drawing/2014/main" id="{DE5B4CC1-E470-4FB8-8A76-AE7AAC6000FF}"/>
              </a:ext>
            </a:extLst>
          </p:cNvPr>
          <p:cNvCxnSpPr>
            <a:cxnSpLocks/>
          </p:cNvCxnSpPr>
          <p:nvPr/>
        </p:nvCxnSpPr>
        <p:spPr>
          <a:xfrm>
            <a:off x="466322" y="541529"/>
            <a:ext cx="8208912" cy="0"/>
          </a:xfrm>
          <a:prstGeom prst="line">
            <a:avLst/>
          </a:prstGeom>
          <a:ln w="15875">
            <a:solidFill>
              <a:srgbClr val="30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1" y="2134974"/>
            <a:ext cx="3293144" cy="24890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8523"/>
            <a:ext cx="2754306" cy="2076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2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571183" cy="871538"/>
          </a:xfrm>
        </p:spPr>
        <p:txBody>
          <a:bodyPr>
            <a:normAutofit/>
          </a:bodyPr>
          <a:lstStyle/>
          <a:p>
            <a:pPr marL="0" indent="0" algn="ctr"/>
            <a:r>
              <a:rPr lang="it-IT" sz="2800" dirty="0">
                <a:solidFill>
                  <a:srgbClr val="0070C0"/>
                </a:solidFill>
              </a:rPr>
              <a:t>Parco vittime </a:t>
            </a:r>
            <a:r>
              <a:rPr lang="it-IT" sz="2800" dirty="0" smtClean="0">
                <a:solidFill>
                  <a:srgbClr val="0070C0"/>
                </a:solidFill>
              </a:rPr>
              <a:t>Foibe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dirty="0">
                <a:solidFill>
                  <a:srgbClr val="0070C0"/>
                </a:solidFill>
              </a:rPr>
              <a:t>Riqualificazione, ampliamento  e miglioramento accessibilità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178695" cy="3511647"/>
          </a:xfrm>
        </p:spPr>
        <p:txBody>
          <a:bodyPr/>
          <a:lstStyle/>
          <a:p>
            <a:endParaRPr lang="it-IT" dirty="0" smtClean="0"/>
          </a:p>
          <a:p>
            <a:r>
              <a:rPr lang="it-IT" b="1" dirty="0" smtClean="0"/>
              <a:t>Opere previste</a:t>
            </a:r>
          </a:p>
          <a:p>
            <a:r>
              <a:rPr lang="it-IT" dirty="0" smtClean="0"/>
              <a:t>Nuovi percorsi pedonali</a:t>
            </a:r>
          </a:p>
          <a:p>
            <a:r>
              <a:rPr lang="it-IT" dirty="0" smtClean="0"/>
              <a:t>Nuove aree gioco e rinnovo esistenti</a:t>
            </a:r>
          </a:p>
          <a:p>
            <a:r>
              <a:rPr lang="it-IT" dirty="0" smtClean="0"/>
              <a:t>Risistemazione  bosco didattico</a:t>
            </a:r>
          </a:p>
          <a:p>
            <a:r>
              <a:rPr lang="it-IT" dirty="0" smtClean="0"/>
              <a:t>Nuovi spazi per ristoro</a:t>
            </a:r>
          </a:p>
          <a:p>
            <a:r>
              <a:rPr lang="it-IT" dirty="0" smtClean="0"/>
              <a:t>Pista ciclabile </a:t>
            </a:r>
          </a:p>
          <a:p>
            <a:r>
              <a:rPr lang="it-IT" dirty="0" smtClean="0"/>
              <a:t>No Orti </a:t>
            </a:r>
            <a:r>
              <a:rPr lang="it-IT" smtClean="0"/>
              <a:t>Urbani </a:t>
            </a:r>
            <a:endParaRPr lang="it-IT" dirty="0" smtClean="0"/>
          </a:p>
          <a:p>
            <a:r>
              <a:rPr lang="it-IT" dirty="0" smtClean="0"/>
              <a:t>Miglioramento del servizio dog park</a:t>
            </a:r>
          </a:p>
          <a:p>
            <a:r>
              <a:rPr lang="it-IT" dirty="0" smtClean="0"/>
              <a:t>Piantumazione alberi da frutta </a:t>
            </a:r>
            <a:endParaRPr lang="it-IT" dirty="0"/>
          </a:p>
        </p:txBody>
      </p:sp>
      <p:pic>
        <p:nvPicPr>
          <p:cNvPr id="10" name="Segnaposto contenuto 9" descr="foibe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>
          <a:xfrm>
            <a:off x="3851920" y="1059582"/>
            <a:ext cx="4114800" cy="3533681"/>
          </a:xfrm>
        </p:spPr>
      </p:pic>
    </p:spTree>
    <p:extLst>
      <p:ext uri="{BB962C8B-B14F-4D97-AF65-F5344CB8AC3E}">
        <p14:creationId xmlns="" xmlns:p14="http://schemas.microsoft.com/office/powerpoint/2010/main" val="42681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04787"/>
            <a:ext cx="7416824" cy="782787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it-IT" sz="2800" dirty="0">
                <a:solidFill>
                  <a:srgbClr val="0070C0"/>
                </a:solidFill>
              </a:rPr>
              <a:t>Parco vittime </a:t>
            </a:r>
            <a:r>
              <a:rPr lang="it-IT" sz="2800" dirty="0" smtClean="0">
                <a:solidFill>
                  <a:srgbClr val="0070C0"/>
                </a:solidFill>
              </a:rPr>
              <a:t>Foibe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dirty="0">
                <a:solidFill>
                  <a:srgbClr val="0070C0"/>
                </a:solidFill>
              </a:rPr>
              <a:t>Riqualificazione, ampliamento  e miglioramento accessibilità</a:t>
            </a:r>
          </a:p>
        </p:txBody>
      </p:sp>
      <p:pic>
        <p:nvPicPr>
          <p:cNvPr id="5" name="Immagine 4" descr="foibe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87574"/>
            <a:ext cx="2880320" cy="1942272"/>
          </a:xfrm>
          <a:prstGeom prst="rect">
            <a:avLst/>
          </a:prstGeom>
        </p:spPr>
      </p:pic>
      <p:pic>
        <p:nvPicPr>
          <p:cNvPr id="6" name="Immagine 5" descr="foibe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31790"/>
            <a:ext cx="2880320" cy="2003342"/>
          </a:xfrm>
          <a:prstGeom prst="rect">
            <a:avLst/>
          </a:prstGeom>
        </p:spPr>
      </p:pic>
      <p:pic>
        <p:nvPicPr>
          <p:cNvPr id="8" name="Immagine 7" descr="foibe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7574"/>
            <a:ext cx="2880319" cy="1918557"/>
          </a:xfrm>
          <a:prstGeom prst="rect">
            <a:avLst/>
          </a:prstGeom>
        </p:spPr>
      </p:pic>
      <p:pic>
        <p:nvPicPr>
          <p:cNvPr id="9" name="Immagine 8" descr="foibe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31790"/>
            <a:ext cx="2880320" cy="2011599"/>
          </a:xfrm>
          <a:prstGeom prst="rect">
            <a:avLst/>
          </a:prstGeom>
        </p:spPr>
      </p:pic>
      <p:pic>
        <p:nvPicPr>
          <p:cNvPr id="13" name="Immagine 12" descr="foib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7574"/>
            <a:ext cx="2847245" cy="1900344"/>
          </a:xfrm>
          <a:prstGeom prst="rect">
            <a:avLst/>
          </a:prstGeom>
        </p:spPr>
      </p:pic>
      <p:pic>
        <p:nvPicPr>
          <p:cNvPr id="14" name="Immagine 13" descr="foibe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31790"/>
            <a:ext cx="2867666" cy="1995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3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bando_per_pres\888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630" y="631612"/>
            <a:ext cx="6372200" cy="4404974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987824" y="12347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Riqualificazione Area sportiva Via Diaz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4142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.cappelletti\Desktop\Senza titolo-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03598"/>
            <a:ext cx="8064896" cy="3580997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691680" y="48351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Vista aerea dell’area oggetto del programma</a:t>
            </a:r>
          </a:p>
        </p:txBody>
      </p:sp>
    </p:spTree>
    <p:extLst>
      <p:ext uri="{BB962C8B-B14F-4D97-AF65-F5344CB8AC3E}">
        <p14:creationId xmlns="" xmlns:p14="http://schemas.microsoft.com/office/powerpoint/2010/main" val="41680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2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5142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55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2" cy="5143500"/>
          </a:xfrm>
        </p:spPr>
      </p:pic>
    </p:spTree>
    <p:extLst>
      <p:ext uri="{BB962C8B-B14F-4D97-AF65-F5344CB8AC3E}">
        <p14:creationId xmlns="" xmlns:p14="http://schemas.microsoft.com/office/powerpoint/2010/main" val="5562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3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79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3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6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3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43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177</Words>
  <Application>Microsoft Office PowerPoint</Application>
  <PresentationFormat>Presentazione su schermo (16:9)</PresentationFormat>
  <Paragraphs>40</Paragraphs>
  <Slides>26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Bellocchio Madonna alta - I progetti</vt:lpstr>
      <vt:lpstr>Diapositiva 15</vt:lpstr>
      <vt:lpstr>Palazzina RFI Recupero per servizi pubblici. Ipotesi “Casa degli artisti”</vt:lpstr>
      <vt:lpstr>Diapositiva 17</vt:lpstr>
      <vt:lpstr>Diapositiva 18</vt:lpstr>
      <vt:lpstr>Diapositiva 19</vt:lpstr>
      <vt:lpstr>Diapositiva 20</vt:lpstr>
      <vt:lpstr>Centro di Quartiere per associazionismo familiare e sportivo –  circa 500 mq (centro anziani, croce rossa, servizi per famiglie ..) </vt:lpstr>
      <vt:lpstr>Diapositiva 22</vt:lpstr>
      <vt:lpstr>Diapositiva 23</vt:lpstr>
      <vt:lpstr>Parco vittime Foibe Riqualificazione, ampliamento  e miglioramento accessibilità</vt:lpstr>
      <vt:lpstr>Parco vittime Foibe Riqualificazione, ampliamento  e miglioramento accessibilità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F.Cappelletti</dc:creator>
  <cp:lastModifiedBy>Michele</cp:lastModifiedBy>
  <cp:revision>171</cp:revision>
  <cp:lastPrinted>2020-01-08T16:27:42Z</cp:lastPrinted>
  <dcterms:created xsi:type="dcterms:W3CDTF">2016-10-26T11:14:45Z</dcterms:created>
  <dcterms:modified xsi:type="dcterms:W3CDTF">2020-10-19T14:45:16Z</dcterms:modified>
</cp:coreProperties>
</file>